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4"/>
    <p:sldMasterId id="214748374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strument Sans SemiBold"/>
      <p:regular r:id="rId17"/>
      <p:bold r:id="rId18"/>
      <p:italic r:id="rId19"/>
      <p:boldItalic r:id="rId20"/>
    </p:embeddedFont>
    <p:embeddedFont>
      <p:font typeface="Instrument Sans Medium"/>
      <p:regular r:id="rId21"/>
      <p:bold r:id="rId22"/>
      <p:italic r:id="rId23"/>
      <p:boldItalic r:id="rId24"/>
    </p:embeddedFont>
    <p:embeddedFont>
      <p:font typeface="Instrumen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InstrumentSansSemiBold-boldItalic.fntdata"/><Relationship Id="rId22" Type="http://schemas.openxmlformats.org/officeDocument/2006/relationships/font" Target="fonts/InstrumentSansMedium-bold.fntdata"/><Relationship Id="rId21" Type="http://schemas.openxmlformats.org/officeDocument/2006/relationships/font" Target="fonts/InstrumentSansMedium-regular.fntdata"/><Relationship Id="rId24" Type="http://schemas.openxmlformats.org/officeDocument/2006/relationships/font" Target="fonts/InstrumentSansMedium-boldItalic.fntdata"/><Relationship Id="rId23" Type="http://schemas.openxmlformats.org/officeDocument/2006/relationships/font" Target="fonts/InstrumentSansMedium-italic.fntdata"/><Relationship Id="rId26" Type="http://schemas.openxmlformats.org/officeDocument/2006/relationships/font" Target="fonts/InstrumentSans-bold.fntdata"/><Relationship Id="rId25" Type="http://schemas.openxmlformats.org/officeDocument/2006/relationships/font" Target="fonts/InstrumentSans-regular.fntdata"/><Relationship Id="rId28" Type="http://schemas.openxmlformats.org/officeDocument/2006/relationships/font" Target="fonts/InstrumentSans-boldItalic.fntdata"/><Relationship Id="rId27" Type="http://schemas.openxmlformats.org/officeDocument/2006/relationships/font" Target="fonts/Instrument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strumentSans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InstrumentSansSemiBold-italic.fntdata"/><Relationship Id="rId18" Type="http://schemas.openxmlformats.org/officeDocument/2006/relationships/font" Target="fonts/Instrument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1bb237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1bb237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81bb23703b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81bb23703b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1bb23703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81bb23703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81bb23703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81bb23703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81bb23703b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81bb23703b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81bb23703b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81bb23703b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81bb23703b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81bb23703b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81bb23703b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81bb23703b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81bb23703b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81bb23703b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81bb23703b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81bb23703b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9" name="Google Shape;149;p13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5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63" name="Google Shape;163;p1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70" name="Google Shape;170;p16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8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18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2" name="Google Shape;222;p19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24" name="Google Shape;224;p19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2" name="Google Shape;252;p21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3" name="Google Shape;253;p21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4" name="Google Shape;254;p21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5" name="Google Shape;255;p21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6" name="Google Shape;256;p21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7" name="Google Shape;257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1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9" name="Google Shape;269;p22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0" name="Google Shape;270;p22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4" name="Google Shape;274;p22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6" name="Google Shape;296;p25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8" name="Google Shape;298;p25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2" name="Google Shape;302;p25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03" name="Google Shape;303;p25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6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0" name="Google Shape;310;p26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0" name="Google Shape;320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2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29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29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4" name="Google Shape;344;p29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5" name="Google Shape;345;p29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7" name="Google Shape;347;p29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29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29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0" name="Google Shape;350;p29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29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9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3" name="Google Shape;353;p29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7" name="Google Shape;3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6" name="Google Shape;36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76" name="Google Shape;37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1" name="Google Shape;391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5" name="Google Shape;395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06" name="Google Shape;406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6" name="Google Shape;416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0" name="Google Shape;440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" name="Google Shape;441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61" name="Google Shape;461;p5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462" name="Google Shape;462;p5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463" name="Google Shape;463;p5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464" name="Google Shape;464;p5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65" name="Google Shape;465;p5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5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5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5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0" name="Google Shape;470;p5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474" name="Google Shape;474;p5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475" name="Google Shape;475;p5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0" name="Google Shape;480;p5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1" name="Google Shape;481;p5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5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5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484" name="Google Shape;484;p5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485" name="Google Shape;485;p5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5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1" name="Google Shape;491;p5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3" name="Google Shape;493;p5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94" name="Google Shape;494;p5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5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5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9" name="Google Shape;499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5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1" name="Google Shape;501;p5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2" name="Google Shape;502;p5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3" name="Google Shape;503;p5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4" name="Google Shape;504;p5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5" name="Google Shape;505;p5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0" name="Google Shape;510;p5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2" name="Google Shape;512;p5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3" name="Google Shape;513;p5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4" name="Google Shape;514;p5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15" name="Google Shape;515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7" name="Google Shape;517;p5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9" name="Google Shape;519;p5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0" name="Google Shape;520;p5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1" name="Google Shape;521;p5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2" name="Google Shape;522;p5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3" name="Google Shape;523;p5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4" name="Google Shape;524;p5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5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5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32" name="Google Shape;532;p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7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4" name="Google Shape;534;p57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5" name="Google Shape;535;p57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6" name="Google Shape;536;p57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7" name="Google Shape;537;p57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8" name="Google Shape;538;p57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9" name="Google Shape;539;p57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0" name="Google Shape;540;p57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2" name="Google Shape;542;p57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3" name="Google Shape;543;p57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4" name="Google Shape;544;p57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5" name="Google Shape;545;p57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6" name="Google Shape;546;p57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49" name="Google Shape;549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8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1" name="Google Shape;551;p58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2" name="Google Shape;552;p58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3" name="Google Shape;553;p58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4" name="Google Shape;554;p58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5" name="Google Shape;555;p58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6" name="Google Shape;556;p5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7" name="Google Shape;557;p5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8" name="Google Shape;558;p58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59" name="Google Shape;559;p58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0" name="Google Shape;560;p58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1" name="Google Shape;561;p58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2" name="Google Shape;562;p58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3" name="Google Shape;563;p58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4" name="Google Shape;564;p58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65" name="Google Shape;565;p58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66" name="Google Shape;566;p58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67" name="Google Shape;567;p58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68" name="Google Shape;568;p58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69" name="Google Shape;569;p58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73" name="Google Shape;573;p59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74" name="Google Shape;574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77" name="Google Shape;577;p60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579" name="Google Shape;579;p6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1" name="Google Shape;581;p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584" name="Google Shape;584;p61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5" name="Google Shape;585;p6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6" name="Google Shape;586;p6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7" name="Google Shape;587;p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6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7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7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7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7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7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" name="Google Shape;88;p7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591" name="Google Shape;591;p6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2" name="Google Shape;592;p6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3" name="Google Shape;593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6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5" name="Google Shape;595;p62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3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8" name="Google Shape;598;p63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9" name="Google Shape;599;p63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6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2" name="Google Shape;602;p63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3" name="Google Shape;603;p63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4" name="Google Shape;604;p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63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9" name="Google Shape;609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612" name="Google Shape;612;p65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613" name="Google Shape;613;p6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4" name="Google Shape;614;p6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5" name="Google Shape;615;p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618" name="Google Shape;618;p66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66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620" name="Google Shape;620;p66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66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22" name="Google Shape;622;p66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3" name="Google Shape;623;p66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4" name="Google Shape;624;p66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5" name="Google Shape;625;p66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26" name="Google Shape;626;p66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27" name="Google Shape;627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630" name="Google Shape;630;p6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1" name="Google Shape;631;p6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2" name="Google Shape;632;p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6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4" name="Google Shape;634;p67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35" name="Google Shape;635;p67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6" name="Google Shape;636;p67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7" name="Google Shape;637;p67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38" name="Google Shape;638;p67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0" name="Google Shape;640;p67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41" name="Google Shape;641;p67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2" name="Google Shape;642;p67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5" name="Google Shape;645;p6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6" name="Google Shape;646;p6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68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48" name="Google Shape;648;p68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49" name="Google Shape;649;p68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0" name="Google Shape;650;p68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1" name="Google Shape;651;p68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652" name="Google Shape;652;p68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3" name="Google Shape;653;p68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4" name="Google Shape;654;p68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655" name="Google Shape;655;p68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6" name="Google Shape;656;p68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7" name="Google Shape;657;p68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658" name="Google Shape;658;p68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59" name="Google Shape;659;p68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60" name="Google Shape;660;p6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3" name="Google Shape;663;p6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64" name="Google Shape;664;p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69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666" name="Google Shape;666;p69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67" name="Google Shape;667;p69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68" name="Google Shape;668;p69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669" name="Google Shape;669;p69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70" name="Google Shape;670;p69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71" name="Google Shape;671;p69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672" name="Google Shape;672;p69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73" name="Google Shape;673;p69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674" name="Google Shape;674;p69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6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8" name="Google Shape;678;p7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9" name="Google Shape;679;p7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7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1" name="Google Shape;681;p70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2" name="Google Shape;682;p70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3" name="Google Shape;683;p70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4" name="Google Shape;684;p70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5" name="Google Shape;685;p70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6" name="Google Shape;686;p70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7" name="Google Shape;687;p70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8" name="Google Shape;688;p70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89" name="Google Shape;689;p70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0" name="Google Shape;690;p70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1" name="Google Shape;691;p70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2" name="Google Shape;692;p70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3" name="Google Shape;693;p70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4" name="Google Shape;694;p70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5" name="Google Shape;695;p70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6" name="Google Shape;696;p70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7" name="Google Shape;697;p70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8" name="Google Shape;698;p70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99" name="Google Shape;699;p70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02" name="Google Shape;702;p71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703" name="Google Shape;703;p71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04" name="Google Shape;704;p71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705" name="Google Shape;705;p71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06" name="Google Shape;706;p71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707" name="Google Shape;707;p7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8" name="Google Shape;708;p71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09" name="Google Shape;709;p71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710" name="Google Shape;710;p7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1" name="Google Shape;711;p7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2" name="Google Shape;712;p7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71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14" name="Google Shape;714;p71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715" name="Google Shape;715;p71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16" name="Google Shape;716;p71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8" name="Google Shape;108;p8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8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2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19" name="Google Shape;719;p72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0" name="Google Shape;720;p72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1" name="Google Shape;721;p7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2" name="Google Shape;722;p7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3" name="Google Shape;723;p72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24" name="Google Shape;724;p72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25" name="Google Shape;725;p7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6" name="Google Shape;726;p72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7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0" name="Google Shape;730;p7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1" name="Google Shape;731;p73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32" name="Google Shape;732;p73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3" name="Google Shape;733;p7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7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7" name="Google Shape;737;p7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8" name="Google Shape;738;p74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39" name="Google Shape;739;p74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0" name="Google Shape;740;p7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7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4" name="Google Shape;744;p7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5" name="Google Shape;745;p75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46" name="Google Shape;746;p75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747" name="Google Shape;747;p75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48" name="Google Shape;748;p75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49" name="Google Shape;749;p75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50" name="Google Shape;750;p75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51" name="Google Shape;751;p75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52" name="Google Shape;752;p75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53" name="Google Shape;753;p75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6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56" name="Google Shape;756;p76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76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76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759" name="Google Shape;759;p76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60" name="Google Shape;760;p76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61" name="Google Shape;761;p76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62" name="Google Shape;762;p76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3" name="Google Shape;763;p76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4" name="Google Shape;764;p7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67" name="Google Shape;767;p7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7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7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70" name="Google Shape;770;p7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71" name="Google Shape;771;p7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72" name="Google Shape;772;p77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73" name="Google Shape;773;p77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4" name="Google Shape;774;p7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8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77" name="Google Shape;777;p7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78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79" name="Google Shape;779;p78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780" name="Google Shape;780;p78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781" name="Google Shape;781;p78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782" name="Google Shape;782;p78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83" name="Google Shape;783;p78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78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85" name="Google Shape;785;p7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86" name="Google Shape;786;p78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79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90" name="Google Shape;790;p7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91" name="Google Shape;791;p79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92" name="Google Shape;792;p79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79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4" name="Google Shape;794;p79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5" name="Google Shape;795;p79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6" name="Google Shape;796;p79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7" name="Google Shape;797;p79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8" name="Google Shape;798;p79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79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0" name="Google Shape;800;p79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1" name="Google Shape;801;p79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p79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3" name="Google Shape;803;p79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4" name="Google Shape;804;p7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807" name="Google Shape;807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2" name="Google Shape;81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5" name="Google Shape;815;p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6" name="Google Shape;816;p8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21" name="Google Shape;821;p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26" name="Google Shape;826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7" name="Google Shape;827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832" name="Google Shape;832;p8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9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9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9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9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9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9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1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4" name="Google Shape;844;p9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5" name="Google Shape;845;p9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848" name="Google Shape;848;p9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9" name="Google Shape;849;p9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0" name="Google Shape;850;p9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1" name="Google Shape;851;p9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4" name="Google Shape;854;p9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5" name="Google Shape;855;p9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856" name="Google Shape;856;p9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7" name="Google Shape;857;p9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8" name="Google Shape;858;p9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9" name="Google Shape;859;p9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2" name="Google Shape;862;p9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3" name="Google Shape;863;p9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4" name="Google Shape;864;p9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5" name="Google Shape;865;p9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866" name="Google Shape;866;p9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7" name="Google Shape;867;p9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8" name="Google Shape;868;p9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9" name="Google Shape;869;p9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2" name="Google Shape;872;p9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5" name="Google Shape;875;p9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9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9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8" name="Google Shape;8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9" name="Google Shape;879;p9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0" name="Google Shape;880;p9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3" name="Google Shape;883;p9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Google Shape;884;p9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9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6" name="Google Shape;886;p9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7" name="Google Shape;887;p9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8" name="Google Shape;88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9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0" name="Google Shape;890;p9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1" name="Google Shape;891;p9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p10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10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10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10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10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10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2" name="Google Shape;902;p10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p10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10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57" name="Google Shape;457;p5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458" name="Google Shape;458;p5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1"/>
          <p:cNvSpPr txBox="1"/>
          <p:nvPr>
            <p:ph type="title"/>
          </p:nvPr>
        </p:nvSpPr>
        <p:spPr>
          <a:xfrm>
            <a:off x="291800" y="465200"/>
            <a:ext cx="5666400" cy="9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</a:rPr>
              <a:t>Big Mountain Resort Ticket Pricing Analysis</a:t>
            </a:r>
            <a:endParaRPr sz="3700">
              <a:solidFill>
                <a:schemeClr val="lt2"/>
              </a:solidFill>
            </a:endParaRPr>
          </a:p>
        </p:txBody>
      </p:sp>
      <p:sp>
        <p:nvSpPr>
          <p:cNvPr id="910" name="Google Shape;910;p101"/>
          <p:cNvSpPr txBox="1"/>
          <p:nvPr/>
        </p:nvSpPr>
        <p:spPr>
          <a:xfrm>
            <a:off x="385350" y="1440225"/>
            <a:ext cx="4024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Capstone Project - 1 Springboard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11" name="Google Shape;911;p101"/>
          <p:cNvSpPr txBox="1"/>
          <p:nvPr/>
        </p:nvSpPr>
        <p:spPr>
          <a:xfrm>
            <a:off x="188750" y="4663750"/>
            <a:ext cx="1321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By - Anshul Dang</a:t>
            </a:r>
            <a:endParaRPr sz="1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0"/>
          <p:cNvSpPr txBox="1"/>
          <p:nvPr>
            <p:ph idx="3" type="body"/>
          </p:nvPr>
        </p:nvSpPr>
        <p:spPr>
          <a:xfrm>
            <a:off x="171550" y="1099425"/>
            <a:ext cx="8496600" cy="24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Mountain is currently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undervaluing tickets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(~$19.55 gap vs predicted price)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investments that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directly impact skier experience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(lifts, vertical drop, runs)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 2 is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cost-effective strategy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Avoid closures unless operationally necessary (revenue drop risk)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steps: monitor visitor response + collect more cost/usage data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3" name="Google Shape;973;p1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110"/>
          <p:cNvSpPr txBox="1"/>
          <p:nvPr>
            <p:ph idx="1" type="subTitle"/>
          </p:nvPr>
        </p:nvSpPr>
        <p:spPr>
          <a:xfrm>
            <a:off x="284700" y="284400"/>
            <a:ext cx="45522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Recommendations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2"/>
          <p:cNvSpPr txBox="1"/>
          <p:nvPr>
            <p:ph idx="3" type="body"/>
          </p:nvPr>
        </p:nvSpPr>
        <p:spPr>
          <a:xfrm>
            <a:off x="381175" y="2343675"/>
            <a:ext cx="8496600" cy="32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Big Mountain Resort charges $81 for weekend tickets.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Management suspects underpricing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Goal: Use data-driven model to predict fair price &amp; key drivers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Success criteria &lt; 15% mean absolute error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7" name="Google Shape;917;p10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" name="Google Shape;918;p102"/>
          <p:cNvSpPr txBox="1"/>
          <p:nvPr>
            <p:ph idx="1" type="subTitle"/>
          </p:nvPr>
        </p:nvSpPr>
        <p:spPr>
          <a:xfrm>
            <a:off x="284700" y="284400"/>
            <a:ext cx="34431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7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3"/>
          <p:cNvSpPr txBox="1"/>
          <p:nvPr>
            <p:ph idx="3" type="body"/>
          </p:nvPr>
        </p:nvSpPr>
        <p:spPr>
          <a:xfrm>
            <a:off x="323700" y="1607775"/>
            <a:ext cx="8496600" cy="24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chemeClr val="accent1"/>
                </a:highlight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~330 resorts, 27 features.</a:t>
            </a:r>
            <a:endParaRPr sz="2400">
              <a:highlight>
                <a:schemeClr val="accent1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Char char="●"/>
            </a:pPr>
            <a:r>
              <a:rPr lang="en" sz="2400">
                <a:highlight>
                  <a:srgbClr val="F3F3F3"/>
                </a:highlight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Facility-based features (elevation, runs, lifts, snowmaking, snowfall).</a:t>
            </a:r>
            <a:endParaRPr sz="2400">
              <a:highlight>
                <a:srgbClr val="F3F3F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Char char="●"/>
            </a:pPr>
            <a:r>
              <a:rPr lang="en" sz="2400">
                <a:highlight>
                  <a:srgbClr val="F3F3F3"/>
                </a:highlight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Enriched with state-level data(population, area).</a:t>
            </a:r>
            <a:endParaRPr sz="2400">
              <a:highlight>
                <a:srgbClr val="F3F3F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Char char="●"/>
            </a:pPr>
            <a:r>
              <a:rPr lang="en" sz="2400">
                <a:highlight>
                  <a:srgbClr val="F3F3F3"/>
                </a:highlight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Final dataset: 277 resorts x 26 features.</a:t>
            </a:r>
            <a:endParaRPr sz="2400">
              <a:highlight>
                <a:srgbClr val="F3F3F3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accent1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accent1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accent1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924" name="Google Shape;924;p10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" name="Google Shape;925;p10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Overview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/>
          <p:nvPr>
            <p:ph idx="3" type="body"/>
          </p:nvPr>
        </p:nvSpPr>
        <p:spPr>
          <a:xfrm>
            <a:off x="208700" y="1064600"/>
            <a:ext cx="8496600" cy="24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Cleaned missing values &amp; outliers (e.g., Silverton area fixed).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Dropped low-value columns (fastEight).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PCA: Vermont &amp; New Hampshire stand out (high density).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Correlations: vertical drop, runs, lifts, snowmaking leads to higher price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1" name="Google Shape;931;p10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104"/>
          <p:cNvSpPr txBox="1"/>
          <p:nvPr>
            <p:ph idx="1" type="subTitle"/>
          </p:nvPr>
        </p:nvSpPr>
        <p:spPr>
          <a:xfrm>
            <a:off x="284700" y="284400"/>
            <a:ext cx="495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Wrangling &amp; EDA highlights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8" name="Google Shape;93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925" y="93750"/>
            <a:ext cx="65119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6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Baseline → predict mean price (weak).</a:t>
            </a:r>
            <a:endParaRPr sz="2100"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Linear Regression → better fit, interpretable.</a:t>
            </a:r>
            <a:endParaRPr sz="2100"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 Forest → robust, best accuracy.</a:t>
            </a:r>
            <a:endParaRPr sz="2100"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Evaluation: train/test split, 5-fold CV.</a:t>
            </a:r>
            <a:endParaRPr sz="2100"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4" name="Google Shape;944;p10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106"/>
          <p:cNvSpPr txBox="1"/>
          <p:nvPr>
            <p:ph idx="1" type="subTitle"/>
          </p:nvPr>
        </p:nvSpPr>
        <p:spPr>
          <a:xfrm>
            <a:off x="284700" y="284400"/>
            <a:ext cx="3348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Approach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107"/>
          <p:cNvSpPr txBox="1"/>
          <p:nvPr>
            <p:ph idx="1" type="subTitle"/>
          </p:nvPr>
        </p:nvSpPr>
        <p:spPr>
          <a:xfrm>
            <a:off x="284700" y="284400"/>
            <a:ext cx="40095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2" name="Google Shape;952;p107" title="model_performance_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5" y="1525500"/>
            <a:ext cx="8839204" cy="22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108"/>
          <p:cNvSpPr txBox="1"/>
          <p:nvPr>
            <p:ph idx="1" type="subTitle"/>
          </p:nvPr>
        </p:nvSpPr>
        <p:spPr>
          <a:xfrm>
            <a:off x="284700" y="284400"/>
            <a:ext cx="38757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9" name="Google Shape;9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75" y="691700"/>
            <a:ext cx="5840500" cy="43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8"/>
          <p:cNvSpPr txBox="1"/>
          <p:nvPr/>
        </p:nvSpPr>
        <p:spPr>
          <a:xfrm>
            <a:off x="180900" y="951625"/>
            <a:ext cx="2768400" cy="3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</a:pPr>
            <a:r>
              <a:rPr b="1" lang="en" sz="1100"/>
              <a:t>fastQuads, Runs, Snow Making_ac, Vertical Drop</a:t>
            </a:r>
            <a:r>
              <a:rPr lang="en" sz="1100"/>
              <a:t> are the strongest drivers of price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Results are consistent with both linear and random forest models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Confirms operational features (not branding/marketing) drive value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9"/>
          <p:cNvSpPr txBox="1"/>
          <p:nvPr>
            <p:ph idx="3" type="body"/>
          </p:nvPr>
        </p:nvSpPr>
        <p:spPr>
          <a:xfrm>
            <a:off x="263775" y="1269750"/>
            <a:ext cx="8496600" cy="24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 1: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Closing runs reduces revenue after 2–3 closures → risky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 2: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 1 run, 150 ft vertical, +1 chair → +$2.25 ticket, +$394K revenue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 3: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Scenario 2 + snowmaking → no extra effect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 4: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Longer run + more snowmaking → no significant effect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option: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Scenario 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6" name="Google Shape;966;p10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109"/>
          <p:cNvSpPr txBox="1"/>
          <p:nvPr>
            <p:ph idx="1" type="subTitle"/>
          </p:nvPr>
        </p:nvSpPr>
        <p:spPr>
          <a:xfrm>
            <a:off x="284700" y="284400"/>
            <a:ext cx="57318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</a:t>
            </a:r>
            <a:r>
              <a:rPr lang="en" sz="2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Analysis - Revenue Impact</a:t>
            </a:r>
            <a:endParaRPr sz="2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